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>
        <p:scale>
          <a:sx n="78" d="100"/>
          <a:sy n="78" d="100"/>
        </p:scale>
        <p:origin x="284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02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130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473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005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210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717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202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57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730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157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709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059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E2903B-0B60-C147-8749-7601F192A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285" y="6381101"/>
            <a:ext cx="3182725" cy="3103710"/>
          </a:xfrm>
          <a:prstGeom prst="rect">
            <a:avLst/>
          </a:prstGeom>
        </p:spPr>
      </p:pic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2CCF42DF-782B-5F4E-973D-BD8FFC354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3881" y="6408956"/>
            <a:ext cx="2975977" cy="29759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F7F05DD-F09A-F648-8295-EA3BF9BE56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542" y="0"/>
            <a:ext cx="6140315" cy="6140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363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F3D253-9B2C-7640-8617-0FCD9B9CF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519" y="5828436"/>
            <a:ext cx="3052390" cy="34373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0F9CEF-FF5B-0446-BCF3-C37484E0FE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991" t="65870" r="3800"/>
          <a:stretch/>
        </p:blipFill>
        <p:spPr>
          <a:xfrm>
            <a:off x="845428" y="4061952"/>
            <a:ext cx="1612701" cy="168854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D3E7F89-D4D3-F245-945D-0F23D5CE69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049" t="34536" r="33862" b="34808"/>
          <a:stretch/>
        </p:blipFill>
        <p:spPr>
          <a:xfrm>
            <a:off x="2983451" y="4061952"/>
            <a:ext cx="1777362" cy="15166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2C95BEA-98FF-744F-969A-941FB5E533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4916" b="65870"/>
          <a:stretch/>
        </p:blipFill>
        <p:spPr>
          <a:xfrm>
            <a:off x="5029881" y="3976020"/>
            <a:ext cx="2005780" cy="16885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79CD42C-1378-B54F-AD69-2C47F6C8B1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2910" y="5828437"/>
            <a:ext cx="1850128" cy="168854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0074668-AB7D-5C47-B6EF-4ECF1E9688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830" y="5828436"/>
            <a:ext cx="1850128" cy="168854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FA8F569-CC54-874D-866B-5B0B4BEFF5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2909" y="7577232"/>
            <a:ext cx="1850128" cy="168854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372241B-1226-B443-83B1-0AA92B20FC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2578" y="7618868"/>
            <a:ext cx="1850128" cy="1688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892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49520A5-FC4E-F34F-92CB-2A8D0275F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361" y="1150262"/>
            <a:ext cx="2697509" cy="279700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945185B-8436-234A-9324-1A13FE740B60}"/>
              </a:ext>
            </a:extLst>
          </p:cNvPr>
          <p:cNvSpPr txBox="1"/>
          <p:nvPr/>
        </p:nvSpPr>
        <p:spPr>
          <a:xfrm>
            <a:off x="2928657" y="568497"/>
            <a:ext cx="16560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 = 0.8, mean = 1000, </a:t>
            </a:r>
            <a:r>
              <a:rPr lang="en-US" dirty="0" err="1"/>
              <a:t>sd</a:t>
            </a:r>
            <a:r>
              <a:rPr lang="en-US" dirty="0"/>
              <a:t> = 100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675138-4B78-204B-B9D9-E48E9C702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1870" y="1175637"/>
            <a:ext cx="2697509" cy="27966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5C8AAE-8214-6641-96B1-E4B9B6C5A8AB}"/>
              </a:ext>
            </a:extLst>
          </p:cNvPr>
          <p:cNvSpPr txBox="1"/>
          <p:nvPr/>
        </p:nvSpPr>
        <p:spPr>
          <a:xfrm>
            <a:off x="5599302" y="518840"/>
            <a:ext cx="18832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 = 0, mean = 1000, </a:t>
            </a:r>
            <a:r>
              <a:rPr lang="en-US" dirty="0" err="1"/>
              <a:t>sd</a:t>
            </a:r>
            <a:r>
              <a:rPr lang="en-US" dirty="0"/>
              <a:t> = 100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0906736-AEC4-F648-BDBF-7496EE825945}"/>
              </a:ext>
            </a:extLst>
          </p:cNvPr>
          <p:cNvSpPr/>
          <p:nvPr/>
        </p:nvSpPr>
        <p:spPr>
          <a:xfrm>
            <a:off x="463532" y="1365760"/>
            <a:ext cx="824248" cy="46363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9391768-06EC-9541-83F6-EB1D49226B2A}"/>
              </a:ext>
            </a:extLst>
          </p:cNvPr>
          <p:cNvSpPr/>
          <p:nvPr/>
        </p:nvSpPr>
        <p:spPr>
          <a:xfrm>
            <a:off x="463532" y="1816518"/>
            <a:ext cx="824248" cy="46363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C2038B5-6A19-664A-A0A5-41EB319AD2C8}"/>
              </a:ext>
            </a:extLst>
          </p:cNvPr>
          <p:cNvSpPr/>
          <p:nvPr/>
        </p:nvSpPr>
        <p:spPr>
          <a:xfrm>
            <a:off x="463532" y="2280155"/>
            <a:ext cx="824248" cy="46363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3F5E4B8-B5B9-3946-B6EA-175D049CEEF9}"/>
              </a:ext>
            </a:extLst>
          </p:cNvPr>
          <p:cNvSpPr/>
          <p:nvPr/>
        </p:nvSpPr>
        <p:spPr>
          <a:xfrm>
            <a:off x="463532" y="2743785"/>
            <a:ext cx="824248" cy="46363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B14B010-FF14-7D48-B09E-FA5C3B9DEA73}"/>
              </a:ext>
            </a:extLst>
          </p:cNvPr>
          <p:cNvSpPr/>
          <p:nvPr/>
        </p:nvSpPr>
        <p:spPr>
          <a:xfrm>
            <a:off x="463532" y="3207413"/>
            <a:ext cx="824248" cy="46363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DB122E3-7FB9-B645-A1D2-A6DF563828A6}"/>
              </a:ext>
            </a:extLst>
          </p:cNvPr>
          <p:cNvSpPr/>
          <p:nvPr/>
        </p:nvSpPr>
        <p:spPr>
          <a:xfrm>
            <a:off x="1274901" y="1365760"/>
            <a:ext cx="824248" cy="46363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B34A7C5-693B-CB4A-86C8-264A37A34363}"/>
              </a:ext>
            </a:extLst>
          </p:cNvPr>
          <p:cNvSpPr/>
          <p:nvPr/>
        </p:nvSpPr>
        <p:spPr>
          <a:xfrm>
            <a:off x="1274901" y="1816518"/>
            <a:ext cx="824248" cy="46363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B49F106-E66E-BD42-BAA8-150A035723F8}"/>
              </a:ext>
            </a:extLst>
          </p:cNvPr>
          <p:cNvSpPr/>
          <p:nvPr/>
        </p:nvSpPr>
        <p:spPr>
          <a:xfrm>
            <a:off x="1274901" y="2280155"/>
            <a:ext cx="824248" cy="46363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6F796D96-275B-744B-B578-6F31C056062D}"/>
              </a:ext>
            </a:extLst>
          </p:cNvPr>
          <p:cNvSpPr/>
          <p:nvPr/>
        </p:nvSpPr>
        <p:spPr>
          <a:xfrm>
            <a:off x="1274901" y="2743785"/>
            <a:ext cx="824248" cy="46363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E6E6E7F8-DCAA-6746-BD15-C3E4C36C1800}"/>
              </a:ext>
            </a:extLst>
          </p:cNvPr>
          <p:cNvSpPr/>
          <p:nvPr/>
        </p:nvSpPr>
        <p:spPr>
          <a:xfrm>
            <a:off x="1274901" y="3207413"/>
            <a:ext cx="824248" cy="46363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7962DB-2952-4349-A483-F9394D700374}"/>
              </a:ext>
            </a:extLst>
          </p:cNvPr>
          <p:cNvSpPr txBox="1"/>
          <p:nvPr/>
        </p:nvSpPr>
        <p:spPr>
          <a:xfrm>
            <a:off x="0" y="771049"/>
            <a:ext cx="2549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Toy heteromeric complex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7CF1918-1D5A-934D-9BFC-902552AFCF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0153" y="4159247"/>
            <a:ext cx="5449198" cy="2592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543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C3D18CA4-CBF8-E048-8019-0F5BD2DF8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371" y="1199509"/>
            <a:ext cx="2918473" cy="288735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0D801CA-FCC9-854A-B92D-956747655B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6426" y="1253613"/>
            <a:ext cx="3152602" cy="283324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F62CAF67-2F93-F54F-AC9D-9A5AC83A4D30}"/>
                  </a:ext>
                </a:extLst>
              </p:cNvPr>
              <p:cNvSpPr/>
              <p:nvPr/>
            </p:nvSpPr>
            <p:spPr>
              <a:xfrm>
                <a:off x="3144967" y="4086861"/>
                <a:ext cx="4416402" cy="9221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smtClean="0">
                          <a:latin typeface="Cambria Math" charset="0"/>
                        </a:rPr>
                        <m:t>∆</m:t>
                      </m:r>
                      <m:r>
                        <a:rPr lang="en-US" sz="2400" i="1">
                          <a:latin typeface="Cambria Math" charset="0"/>
                        </a:rPr>
                        <m:t>𝐺</m:t>
                      </m:r>
                      <m:r>
                        <a:rPr lang="en-US" sz="2400" i="0">
                          <a:latin typeface="Cambria Math" charset="0"/>
                        </a:rPr>
                        <m:t>= ∆</m:t>
                      </m:r>
                      <m:r>
                        <a:rPr lang="en-US" sz="2400" i="1">
                          <a:latin typeface="Cambria Math" charset="0"/>
                        </a:rPr>
                        <m:t>𝐺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0">
                              <a:latin typeface="Cambria Math" charset="0"/>
                            </a:rPr>
                            <m:t>°</m:t>
                          </m:r>
                        </m:e>
                        <m:sup>
                          <m:r>
                            <a:rPr lang="en-US" sz="2400" i="0">
                              <a:latin typeface="Cambria Math" charset="0"/>
                            </a:rPr>
                            <m:t>′</m:t>
                          </m:r>
                        </m:sup>
                      </m:sSup>
                      <m:r>
                        <a:rPr lang="en-US" sz="2400" b="0" i="0" smtClean="0">
                          <a:latin typeface="Cambria Math" charset="0"/>
                        </a:rPr>
                        <m:t>+</m:t>
                      </m:r>
                      <m:r>
                        <a:rPr lang="en-US" sz="2400" i="0">
                          <a:latin typeface="Cambria Math" charset="0"/>
                        </a:rPr>
                        <m:t> </m:t>
                      </m:r>
                      <m:r>
                        <a:rPr lang="en-US" sz="2400" i="1">
                          <a:latin typeface="Cambria Math" charset="0"/>
                        </a:rPr>
                        <m:t>𝑅𝑇</m:t>
                      </m:r>
                      <m:r>
                        <a:rPr lang="en-US" sz="2400" i="0">
                          <a:latin typeface="Cambria Math" charset="0"/>
                        </a:rPr>
                        <m:t>∗ </m:t>
                      </m:r>
                      <m:r>
                        <a:rPr lang="en-US" sz="2400" i="1">
                          <a:latin typeface="Cambria Math" charset="0"/>
                        </a:rPr>
                        <m:t>𝑙𝑛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𝐶</m:t>
                                  </m:r>
                                </m:e>
                              </m:d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𝐷</m:t>
                                  </m:r>
                                </m:e>
                              </m:d>
                            </m:num>
                            <m:den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𝐴</m:t>
                                  </m:r>
                                </m:e>
                              </m:d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𝐵</m:t>
                                  </m:r>
                                </m:e>
                              </m:d>
                            </m:den>
                          </m:f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F62CAF67-2F93-F54F-AC9D-9A5AC83A4D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44967" y="4086861"/>
                <a:ext cx="4416402" cy="92217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11491A91-EAB1-FA4B-841A-88BE2758BCE1}"/>
                  </a:ext>
                </a:extLst>
              </p:cNvPr>
              <p:cNvSpPr/>
              <p:nvPr/>
            </p:nvSpPr>
            <p:spPr>
              <a:xfrm>
                <a:off x="424709" y="5270537"/>
                <a:ext cx="3696461" cy="5884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charset="0"/>
                        </a:rPr>
                        <m:t>𝐴</m:t>
                      </m:r>
                      <m:r>
                        <a:rPr lang="en-US" sz="2400" i="0">
                          <a:latin typeface="Cambria Math" charset="0"/>
                        </a:rPr>
                        <m:t>+</m:t>
                      </m:r>
                      <m:r>
                        <a:rPr lang="en-US" sz="2400" i="1">
                          <a:latin typeface="Cambria Math" charset="0"/>
                        </a:rPr>
                        <m:t>𝐵</m:t>
                      </m:r>
                      <m:r>
                        <a:rPr lang="en-US" sz="2400" i="0">
                          <a:latin typeface="Cambria Math" charset="0"/>
                        </a:rPr>
                        <m:t> </m:t>
                      </m:r>
                      <m:groupChr>
                        <m:groupChrPr>
                          <m:chr m:val="⇔"/>
                          <m:vertJc m:val="bot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a:rPr lang="en-US" sz="2400" i="1">
                              <a:latin typeface="Cambria Math" charset="0"/>
                            </a:rPr>
                            <m:t>𝑋</m:t>
                          </m:r>
                        </m:e>
                      </m:groupChr>
                      <m:r>
                        <a:rPr lang="en-US" sz="2400" i="0">
                          <a:latin typeface="Cambria Math" charset="0"/>
                        </a:rPr>
                        <m:t> </m:t>
                      </m:r>
                      <m:r>
                        <a:rPr lang="en-US" sz="2400" i="1">
                          <a:latin typeface="Cambria Math" charset="0"/>
                        </a:rPr>
                        <m:t>𝐶</m:t>
                      </m:r>
                      <m:r>
                        <a:rPr lang="en-US" sz="2400" i="0">
                          <a:latin typeface="Cambria Math" charset="0"/>
                        </a:rPr>
                        <m:t>+</m:t>
                      </m:r>
                      <m:r>
                        <a:rPr lang="en-US" sz="2400" i="1">
                          <a:latin typeface="Cambria Math" charset="0"/>
                        </a:rPr>
                        <m:t>𝐷</m:t>
                      </m:r>
                      <m:r>
                        <a:rPr lang="en-US" sz="2400" i="0">
                          <a:latin typeface="Cambria Math" charset="0"/>
                        </a:rPr>
                        <m:t> </m:t>
                      </m:r>
                      <m:groupChr>
                        <m:groupChrPr>
                          <m:chr m:val="⇔"/>
                          <m:vertJc m:val="bot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a:rPr lang="en-US" sz="2400" i="1">
                              <a:latin typeface="Cambria Math" charset="0"/>
                            </a:rPr>
                            <m:t>𝑌</m:t>
                          </m:r>
                        </m:e>
                      </m:groupChr>
                      <m:r>
                        <a:rPr lang="en-US" sz="2400" i="0">
                          <a:latin typeface="Cambria Math" charset="0"/>
                        </a:rPr>
                        <m:t> </m:t>
                      </m:r>
                      <m:r>
                        <a:rPr lang="en-US" sz="2400" i="1">
                          <a:latin typeface="Cambria Math" charset="0"/>
                        </a:rPr>
                        <m:t>𝐸</m:t>
                      </m:r>
                      <m:r>
                        <a:rPr lang="en-US" sz="2400" i="0">
                          <a:latin typeface="Cambria Math" charset="0"/>
                        </a:rPr>
                        <m:t>+</m:t>
                      </m:r>
                      <m:r>
                        <a:rPr lang="en-US" sz="2400" i="1">
                          <a:latin typeface="Cambria Math" charset="0"/>
                        </a:rPr>
                        <m:t>𝐹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11491A91-EAB1-FA4B-841A-88BE2758BCE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709" y="5270537"/>
                <a:ext cx="3696461" cy="588494"/>
              </a:xfrm>
              <a:prstGeom prst="rect">
                <a:avLst/>
              </a:prstGeom>
              <a:blipFill>
                <a:blip r:embed="rId5"/>
                <a:stretch>
                  <a:fillRect t="-12766" b="-65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" name="Group 20">
            <a:extLst>
              <a:ext uri="{FF2B5EF4-FFF2-40B4-BE49-F238E27FC236}">
                <a16:creationId xmlns:a16="http://schemas.microsoft.com/office/drawing/2014/main" id="{54862B0C-2CC2-4A48-8573-42207DCFF1DB}"/>
              </a:ext>
            </a:extLst>
          </p:cNvPr>
          <p:cNvGrpSpPr/>
          <p:nvPr/>
        </p:nvGrpSpPr>
        <p:grpSpPr>
          <a:xfrm>
            <a:off x="1528149" y="6554467"/>
            <a:ext cx="1772601" cy="2575635"/>
            <a:chOff x="613749" y="3895718"/>
            <a:chExt cx="1772601" cy="2575635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5C0783D6-52E2-154C-85EA-FF92DAA15DB4}"/>
                </a:ext>
              </a:extLst>
            </p:cNvPr>
            <p:cNvGrpSpPr/>
            <p:nvPr/>
          </p:nvGrpSpPr>
          <p:grpSpPr>
            <a:xfrm>
              <a:off x="685801" y="3895718"/>
              <a:ext cx="1681843" cy="2086263"/>
              <a:chOff x="7021286" y="3102913"/>
              <a:chExt cx="1681843" cy="2086263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B60A692-8A50-7748-A61D-328E7D81CBA5}"/>
                  </a:ext>
                </a:extLst>
              </p:cNvPr>
              <p:cNvSpPr/>
              <p:nvPr/>
            </p:nvSpPr>
            <p:spPr>
              <a:xfrm>
                <a:off x="7315200" y="3776951"/>
                <a:ext cx="391886" cy="1412225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X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A3F63DD7-BD26-FF49-B0F4-B8B6E8AC918D}"/>
                  </a:ext>
                </a:extLst>
              </p:cNvPr>
              <p:cNvSpPr/>
              <p:nvPr/>
            </p:nvSpPr>
            <p:spPr>
              <a:xfrm>
                <a:off x="8016881" y="3776951"/>
                <a:ext cx="391886" cy="1412225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Y</a:t>
                </a:r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C60032FF-9487-054A-946C-7D6C009BA0D9}"/>
                  </a:ext>
                </a:extLst>
              </p:cNvPr>
              <p:cNvCxnSpPr/>
              <p:nvPr/>
            </p:nvCxnSpPr>
            <p:spPr>
              <a:xfrm>
                <a:off x="7021286" y="3407619"/>
                <a:ext cx="0" cy="17815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ABF78F1C-BB01-D24A-A806-9D12A540CD73}"/>
                  </a:ext>
                </a:extLst>
              </p:cNvPr>
              <p:cNvCxnSpPr/>
              <p:nvPr/>
            </p:nvCxnSpPr>
            <p:spPr>
              <a:xfrm>
                <a:off x="7037614" y="5189176"/>
                <a:ext cx="166551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D21E92DA-2340-6949-A0B7-5EF85E3AC1C1}"/>
                  </a:ext>
                </a:extLst>
              </p:cNvPr>
              <p:cNvSpPr txBox="1"/>
              <p:nvPr/>
            </p:nvSpPr>
            <p:spPr>
              <a:xfrm>
                <a:off x="7315200" y="3102913"/>
                <a:ext cx="10406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Balanced</a:t>
                </a:r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CA52E61-606A-2543-9DA5-3A118B2CDC5B}"/>
                </a:ext>
              </a:extLst>
            </p:cNvPr>
            <p:cNvSpPr txBox="1"/>
            <p:nvPr/>
          </p:nvSpPr>
          <p:spPr>
            <a:xfrm>
              <a:off x="613749" y="6102021"/>
              <a:ext cx="17726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err="1"/>
                <a:t>Fwd</a:t>
              </a:r>
              <a:r>
                <a:rPr lang="en-US"/>
                <a:t> </a:t>
              </a:r>
              <a:r>
                <a:rPr lang="en-US" err="1"/>
                <a:t>Rxn</a:t>
              </a:r>
              <a:r>
                <a:rPr lang="en-US"/>
                <a:t> Favored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DFC7241-41F4-6441-ADC8-8841E9980708}"/>
              </a:ext>
            </a:extLst>
          </p:cNvPr>
          <p:cNvGrpSpPr/>
          <p:nvPr/>
        </p:nvGrpSpPr>
        <p:grpSpPr>
          <a:xfrm>
            <a:off x="4375566" y="6554467"/>
            <a:ext cx="1721562" cy="2571823"/>
            <a:chOff x="3461166" y="3895718"/>
            <a:chExt cx="1721562" cy="2571823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5CF2D9EC-5F4F-1D47-BA67-CCB3F70EDB0B}"/>
                </a:ext>
              </a:extLst>
            </p:cNvPr>
            <p:cNvGrpSpPr/>
            <p:nvPr/>
          </p:nvGrpSpPr>
          <p:grpSpPr>
            <a:xfrm>
              <a:off x="3461166" y="3895718"/>
              <a:ext cx="1681843" cy="2104819"/>
              <a:chOff x="9682352" y="3102913"/>
              <a:chExt cx="1681843" cy="2104819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CCE1507C-CB15-7D46-BC79-FC6B86AE245B}"/>
                  </a:ext>
                </a:extLst>
              </p:cNvPr>
              <p:cNvSpPr/>
              <p:nvPr/>
            </p:nvSpPr>
            <p:spPr>
              <a:xfrm>
                <a:off x="9976266" y="3795508"/>
                <a:ext cx="391886" cy="1412224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X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C3A0BBF6-24A1-724D-BC20-0227F569B5BD}"/>
                  </a:ext>
                </a:extLst>
              </p:cNvPr>
              <p:cNvSpPr/>
              <p:nvPr/>
            </p:nvSpPr>
            <p:spPr>
              <a:xfrm>
                <a:off x="10677947" y="4771905"/>
                <a:ext cx="391886" cy="435827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Y</a:t>
                </a:r>
              </a:p>
            </p:txBody>
          </p: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F2670D6C-A199-B04F-AEB7-510E9C670F4F}"/>
                  </a:ext>
                </a:extLst>
              </p:cNvPr>
              <p:cNvCxnSpPr/>
              <p:nvPr/>
            </p:nvCxnSpPr>
            <p:spPr>
              <a:xfrm>
                <a:off x="9682352" y="3426175"/>
                <a:ext cx="0" cy="17815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BB273E11-5BB5-F344-8759-A33ED89ED83E}"/>
                  </a:ext>
                </a:extLst>
              </p:cNvPr>
              <p:cNvCxnSpPr/>
              <p:nvPr/>
            </p:nvCxnSpPr>
            <p:spPr>
              <a:xfrm>
                <a:off x="9698680" y="5207732"/>
                <a:ext cx="166551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B86F03D0-4E82-F640-B0FE-D927A7684FEC}"/>
                  </a:ext>
                </a:extLst>
              </p:cNvPr>
              <p:cNvSpPr txBox="1"/>
              <p:nvPr/>
            </p:nvSpPr>
            <p:spPr>
              <a:xfrm>
                <a:off x="9926592" y="3102913"/>
                <a:ext cx="13067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Unbalanced</a:t>
                </a:r>
              </a:p>
            </p:txBody>
          </p: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FF90A0A-8C1E-B146-B44C-3C567E131C0D}"/>
                </a:ext>
              </a:extLst>
            </p:cNvPr>
            <p:cNvSpPr txBox="1"/>
            <p:nvPr/>
          </p:nvSpPr>
          <p:spPr>
            <a:xfrm>
              <a:off x="3461166" y="6098209"/>
              <a:ext cx="17215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Rev </a:t>
              </a:r>
              <a:r>
                <a:rPr lang="en-US" err="1"/>
                <a:t>Rxn</a:t>
              </a:r>
              <a:r>
                <a:rPr lang="en-US"/>
                <a:t> Favored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80949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12214</TotalTime>
  <Words>59</Words>
  <Application>Microsoft Macintosh PowerPoint</Application>
  <PresentationFormat>Custom</PresentationFormat>
  <Paragraphs>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Murphy Kovary</dc:creator>
  <cp:lastModifiedBy>Kyle Murphy Kovary</cp:lastModifiedBy>
  <cp:revision>10</cp:revision>
  <dcterms:created xsi:type="dcterms:W3CDTF">2020-03-02T21:39:29Z</dcterms:created>
  <dcterms:modified xsi:type="dcterms:W3CDTF">2020-03-11T09:13:30Z</dcterms:modified>
</cp:coreProperties>
</file>

<file path=docProps/thumbnail.jpeg>
</file>